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906000" cy="6891338"/>
  <p:notesSz cx="6858000" cy="931386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6" y="1062"/>
      </p:cViewPr>
      <p:guideLst>
        <p:guide orient="horz" pos="2171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4A34B-37B2-4F23-B632-0C1C2857241C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698500"/>
            <a:ext cx="501967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CCDC8-0BD5-4F27-B3DF-A1191417BF3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2870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0" y="2140787"/>
            <a:ext cx="8420100" cy="1477171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0" y="3905091"/>
            <a:ext cx="6934200" cy="1761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780337" y="275979"/>
            <a:ext cx="2414588" cy="587997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536578" y="275979"/>
            <a:ext cx="7078663" cy="587997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506" y="4428328"/>
            <a:ext cx="8420100" cy="13686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82506" y="2920843"/>
            <a:ext cx="8420100" cy="15074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536576" y="1607984"/>
            <a:ext cx="4746625" cy="45479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448301" y="1607984"/>
            <a:ext cx="4746625" cy="45479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5973"/>
            <a:ext cx="8915400" cy="1148556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300" y="1542575"/>
            <a:ext cx="4376870" cy="6428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95300" y="2185447"/>
            <a:ext cx="4376870" cy="3970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113" y="1542575"/>
            <a:ext cx="4378590" cy="6428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5032113" y="2185447"/>
            <a:ext cx="4378590" cy="3970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4377"/>
            <a:ext cx="3259006" cy="11676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872973" y="274383"/>
            <a:ext cx="5537729" cy="5881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95300" y="1442080"/>
            <a:ext cx="3259006" cy="47138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645" y="4823937"/>
            <a:ext cx="5943600" cy="56949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941645" y="615754"/>
            <a:ext cx="5943600" cy="41348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941645" y="5393429"/>
            <a:ext cx="5943600" cy="808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95300" y="275973"/>
            <a:ext cx="8915400" cy="1148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300" y="1607984"/>
            <a:ext cx="8915400" cy="4547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95300" y="6387255"/>
            <a:ext cx="2311400" cy="366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76D9F-520D-426F-A0F0-AF5533FB2F39}" type="datetimeFigureOut">
              <a:rPr lang="th-TH" smtClean="0"/>
              <a:pPr/>
              <a:t>20/04/64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550" y="6387255"/>
            <a:ext cx="3136900" cy="366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9300" y="6387255"/>
            <a:ext cx="2311400" cy="366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BFB5C-6590-428E-BD61-22F383B164B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มุมมน 14"/>
          <p:cNvSpPr/>
          <p:nvPr/>
        </p:nvSpPr>
        <p:spPr>
          <a:xfrm>
            <a:off x="166654" y="159521"/>
            <a:ext cx="2928958" cy="651648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6" name="สี่เหลี่ยมมุมมน 15"/>
          <p:cNvSpPr/>
          <p:nvPr/>
        </p:nvSpPr>
        <p:spPr>
          <a:xfrm>
            <a:off x="3524240" y="199704"/>
            <a:ext cx="2928958" cy="653211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มุมมน 16"/>
          <p:cNvSpPr/>
          <p:nvPr/>
        </p:nvSpPr>
        <p:spPr>
          <a:xfrm>
            <a:off x="6810388" y="215331"/>
            <a:ext cx="2928958" cy="651648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5348" y="414322"/>
            <a:ext cx="1000132" cy="92941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95216" y="1289841"/>
            <a:ext cx="292895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H SarabunIT๙" pitchFamily="34" charset="-34"/>
                <a:cs typeface="Angsana New" pitchFamily="18" charset="-34"/>
              </a:rPr>
              <a:t>   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H SarabunIT๙" pitchFamily="34" charset="-34"/>
                <a:cs typeface="Angsana New" pitchFamily="18" charset="-34"/>
              </a:rPr>
              <a:t>เอกสารประชาสัมพันธ์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2000" b="1" dirty="0" smtClean="0">
                <a:solidFill>
                  <a:srgbClr val="7030A0"/>
                </a:solidFill>
                <a:latin typeface="TH SarabunIT๙" pitchFamily="34" charset="-34"/>
                <a:cs typeface="Angsana New" pitchFamily="18" charset="-34"/>
              </a:rPr>
              <a:t>การจดทะเบียนพาณิชย์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2000" b="1" dirty="0" smtClean="0">
                <a:solidFill>
                  <a:srgbClr val="7030A0"/>
                </a:solidFill>
                <a:latin typeface="TH SarabunIT๙" pitchFamily="34" charset="-34"/>
                <a:cs typeface="Angsana New" pitchFamily="18" charset="-34"/>
              </a:rPr>
              <a:t>พระราชบัญญัติทะเบียนพาณิชย์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2000" b="1" dirty="0" smtClean="0">
                <a:solidFill>
                  <a:srgbClr val="7030A0"/>
                </a:solidFill>
                <a:latin typeface="TH SarabunIT๙" pitchFamily="34" charset="-34"/>
                <a:cs typeface="Angsana New" pitchFamily="18" charset="-34"/>
              </a:rPr>
              <a:t> พ.ศ.  ๒๔๙๙</a:t>
            </a: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H SarabunIT๙" pitchFamily="34" charset="-34"/>
              <a:cs typeface="Angsana New" pitchFamily="18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ill Sans MT" pitchFamily="34" charset="0"/>
              <a:cs typeface="Angsana New" pitchFamily="18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 </a:t>
            </a:r>
            <a:endParaRPr kumimoji="0" lang="th-T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0" y="2016909"/>
            <a:ext cx="3441700" cy="3603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IT๙" pitchFamily="34" charset="-34"/>
                <a:cs typeface="TH SarabunIT๙" pitchFamily="34" charset="-34"/>
              </a:rPr>
              <a:t>     </a:t>
            </a:r>
            <a:endParaRPr kumimoji="0" lang="th-TH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0" y="2374099"/>
            <a:ext cx="3238488" cy="28575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09530" y="2553259"/>
            <a:ext cx="273842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thai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        กิจการใดที่กฎหมายว่าด้วยทะเบียนพาณิชย์กำหนด  ให้เป็น</a:t>
            </a:r>
            <a:r>
              <a:rPr kumimoji="0" lang="th-TH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พาณิชย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กิจ เมื่อกระทรวงพาณิชย์ ประกาศกำหนดให้ต้องจดทะเบียนพาณิชย์ ผู้ประกอบ</a:t>
            </a:r>
            <a:r>
              <a:rPr kumimoji="0" lang="th-TH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พาณิชย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กิจ               มีหน้าที่ต้องไปจดทะเบียนพร้อมชำระค่าธรรมเนียม</a:t>
            </a:r>
            <a:r>
              <a:rPr kumimoji="0" lang="th-TH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                 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 ณ สำนักงานใหญ่ของผู้ประกอบ</a:t>
            </a:r>
            <a:r>
              <a:rPr kumimoji="0" lang="th-TH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พาณิชย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กิจ  ภายในเวลา                    ที่กำหนดหากฝ่าฝืนต้องระวางโทษตามกฎหมาย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14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400" dirty="0" smtClean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    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ปัจจุบันกรมพัฒนาธุรกิจการค้า กระทรวงพาณิชย์                 ได้ถ่ายโอนภารกิจงานจดทะเบียนพาณิชย์  จากองค์การบริหารส่วนจังหวัดสระบุรีให้แก่เทศบาลตำบลหินกอง  ตามประกาศกระทรวงพาณิชย์ เรื่อง  การตั้งสำนักงานทะเบียนพาณิชย์แต่งตั้งพนักงานเจ้าหน้าที่และนายทะเบียนพาณิชย์  (ฉบับที่๑๐) พ.ศ. ๒๕๕๓ ลงวันที่ ๑๐ พฤศจิกายน ๒๕๕๓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14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400" dirty="0" smtClean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    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ดังนั้น   ผู้ประกอบการ</a:t>
            </a:r>
            <a:r>
              <a:rPr kumimoji="0" lang="th-TH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พานิชย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กิจในเขตเทศบาลตำบลหัวปลวก</a:t>
            </a:r>
            <a:r>
              <a:rPr lang="th-TH" sz="900" dirty="0" smtClean="0">
                <a:latin typeface="Arial" pitchFamily="34" charset="0"/>
                <a:cs typeface="Angsana New" pitchFamily="18" charset="-34"/>
              </a:rPr>
              <a:t>  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ผู้ใดประสงค์จะจดทะเบียน</a:t>
            </a:r>
            <a:r>
              <a:rPr kumimoji="0" lang="th-TH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พานิชย์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(ตั้งใหม่)   เปลี่ยนแปลง  หรือเลิก ประกอบ</a:t>
            </a:r>
            <a:r>
              <a:rPr kumimoji="0" lang="th-TH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พาณิชย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กิจสามารถติดต่อดำเนินการได้ที่  เทศบาลตำบลหัวปลวก (</a:t>
            </a:r>
            <a:r>
              <a:rPr lang="th-TH" sz="1400" dirty="0" smtClean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สำนักปลัด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)   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โทรศัพท์ ๐  ๓๖67  0907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itchFamily="34" charset="-34"/>
              <a:cs typeface="TH SarabunIT๙" pitchFamily="34" charset="-34"/>
            </a:endParaRPr>
          </a:p>
          <a:p>
            <a:pPr marL="0" marR="0" lvl="0" indent="0" algn="thai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cs typeface="Angsana New" pitchFamily="18" charset="-34"/>
              </a:rPr>
              <a:t> 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9" name="สี่เหลี่ยมมุมมน 28"/>
          <p:cNvSpPr/>
          <p:nvPr/>
        </p:nvSpPr>
        <p:spPr>
          <a:xfrm>
            <a:off x="3595678" y="445273"/>
            <a:ext cx="2786082" cy="500066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สี่เหลี่ยมผืนผ้า 27"/>
          <p:cNvSpPr/>
          <p:nvPr/>
        </p:nvSpPr>
        <p:spPr>
          <a:xfrm>
            <a:off x="2452670" y="516711"/>
            <a:ext cx="510004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การ</a:t>
            </a:r>
            <a:r>
              <a:rPr lang="th-TH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+mj-cs"/>
              </a:rPr>
              <a:t>ประกอบ</a:t>
            </a:r>
            <a:r>
              <a:rPr lang="th-TH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พาณิชย</a:t>
            </a:r>
            <a:r>
              <a:rPr lang="th-TH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กิจที่ต้องจดทะเบียน</a:t>
            </a:r>
            <a:endParaRPr lang="th-T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95678" y="1016777"/>
            <a:ext cx="271464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400" dirty="0">
                <a:cs typeface="+mj-cs"/>
              </a:rPr>
              <a:t> </a:t>
            </a:r>
            <a:r>
              <a:rPr lang="th-TH" sz="1400" dirty="0" smtClean="0">
                <a:cs typeface="+mj-cs"/>
              </a:rPr>
              <a:t>       </a:t>
            </a:r>
            <a:r>
              <a:rPr lang="th-TH" sz="900" dirty="0" smtClean="0">
                <a:cs typeface="+mj-cs"/>
              </a:rPr>
              <a:t>ตามประกาศกระทรวงพาณิชย์(ฉบับที่๑๑) พ.ศ.๒๕๕๓  ลงวันที่ ๑๐  พฤศจิกายน ๒๕๕๓ กำหนดให้ผู้ประกอบ</a:t>
            </a:r>
            <a:r>
              <a:rPr lang="th-TH" sz="900" dirty="0" err="1" smtClean="0">
                <a:cs typeface="+mj-cs"/>
              </a:rPr>
              <a:t>พาณิชย</a:t>
            </a:r>
            <a:r>
              <a:rPr lang="th-TH" sz="900" dirty="0" smtClean="0">
                <a:cs typeface="+mj-cs"/>
              </a:rPr>
              <a:t>กิจต่อไปนี้ ต้องจดทะเบียน</a:t>
            </a:r>
            <a:r>
              <a:rPr lang="th-TH" sz="900" dirty="0" err="1" smtClean="0">
                <a:cs typeface="+mj-cs"/>
              </a:rPr>
              <a:t>พานิชย์</a:t>
            </a:r>
            <a:endParaRPr lang="th-TH" sz="900" dirty="0" smtClean="0">
              <a:cs typeface="+mj-cs"/>
            </a:endParaRPr>
          </a:p>
          <a:p>
            <a:pPr algn="thaiDist"/>
            <a:r>
              <a:rPr lang="th-TH" sz="900" dirty="0" smtClean="0"/>
              <a:t>๑. การ</a:t>
            </a:r>
            <a:r>
              <a:rPr lang="th-TH" sz="900" dirty="0"/>
              <a:t>ทำโรงสีข้าว และการทำโรงเลื่อยที่ใช้เครื่องจักร</a:t>
            </a:r>
            <a:endParaRPr lang="en-US" sz="900" dirty="0"/>
          </a:p>
          <a:p>
            <a:pPr algn="thaiDist"/>
            <a:r>
              <a:rPr lang="th-TH" sz="900" dirty="0" smtClean="0"/>
              <a:t>๒. การ</a:t>
            </a:r>
            <a:r>
              <a:rPr lang="th-TH" sz="900" dirty="0"/>
              <a:t>ขายสินค้าไม่ว่าอย่างใดๆ อย่างเดียวหรือหลายอย่างก็</a:t>
            </a:r>
            <a:r>
              <a:rPr lang="th-TH" sz="900" dirty="0" smtClean="0"/>
              <a:t>ตามคิด</a:t>
            </a:r>
            <a:r>
              <a:rPr lang="th-TH" sz="900" dirty="0"/>
              <a:t>รวม</a:t>
            </a:r>
            <a:r>
              <a:rPr lang="th-TH" sz="900" dirty="0" smtClean="0"/>
              <a:t>ทั้งสิ้น      ใน</a:t>
            </a:r>
            <a:r>
              <a:rPr lang="th-TH" sz="900" dirty="0"/>
              <a:t>วันหนึ่งวันใดขายได้เป็นเงินตั้งแต่ </a:t>
            </a:r>
            <a:r>
              <a:rPr lang="th-TH" sz="900" dirty="0" smtClean="0"/>
              <a:t>๒๐ บาท</a:t>
            </a:r>
            <a:r>
              <a:rPr lang="th-TH" sz="900" dirty="0"/>
              <a:t>ขึ้นไป หรือมีสินค้าดังกล่าวไว้เพื่อขายมีค่ารวมทั้งสิ้นเป็นเงินตั้งแต่ </a:t>
            </a:r>
            <a:r>
              <a:rPr lang="th-TH" sz="900" dirty="0" smtClean="0"/>
              <a:t>๕๐๐ บาท</a:t>
            </a:r>
            <a:r>
              <a:rPr lang="th-TH" sz="900" dirty="0"/>
              <a:t>ขึ้นไป</a:t>
            </a:r>
            <a:endParaRPr lang="en-US" sz="900" dirty="0"/>
          </a:p>
          <a:p>
            <a:pPr algn="thaiDist"/>
            <a:r>
              <a:rPr lang="th-TH" sz="900" dirty="0" smtClean="0"/>
              <a:t>๓. การ</a:t>
            </a:r>
            <a:r>
              <a:rPr lang="th-TH" sz="900" dirty="0"/>
              <a:t>เป็นนายหน้าหรือตัวแทนค้าต่าง ซึ่งทำการเกี่ยวกับสินค้าไม่ว่าอย่างใดๆอย่างเดียวหรือหลายอย่างก็ตามและสินค้านั้นมีค่ารวมทั้งสิ้นในวันหนึ่งวัน</a:t>
            </a:r>
            <a:r>
              <a:rPr lang="th-TH" sz="900" dirty="0" smtClean="0"/>
              <a:t>ใด                          ได้</a:t>
            </a:r>
            <a:r>
              <a:rPr lang="th-TH" sz="900" dirty="0"/>
              <a:t>เป็นเงินตั้งแต่ </a:t>
            </a:r>
            <a:r>
              <a:rPr lang="th-TH" sz="900" dirty="0" smtClean="0"/>
              <a:t>๒๐ </a:t>
            </a:r>
            <a:r>
              <a:rPr lang="th-TH" sz="900" dirty="0"/>
              <a:t>บาท ขึ้นไป</a:t>
            </a:r>
            <a:endParaRPr lang="en-US" sz="900" dirty="0"/>
          </a:p>
          <a:p>
            <a:pPr algn="thaiDist"/>
            <a:r>
              <a:rPr lang="th-TH" sz="900" dirty="0" smtClean="0"/>
              <a:t>๔. การ</a:t>
            </a:r>
            <a:r>
              <a:rPr lang="th-TH" sz="900" dirty="0"/>
              <a:t>ประกอบหัตถกรรมหรือการอุตสาหกรรมไม่ว่าอย่างใดๆ อย่างเดียว</a:t>
            </a:r>
            <a:r>
              <a:rPr lang="th-TH" sz="900" dirty="0" smtClean="0"/>
              <a:t>หรือ  หลาย</a:t>
            </a:r>
            <a:r>
              <a:rPr lang="th-TH" sz="900" dirty="0"/>
              <a:t>อย่างก็</a:t>
            </a:r>
            <a:r>
              <a:rPr lang="th-TH" sz="900" dirty="0" smtClean="0"/>
              <a:t>ตาม  และ</a:t>
            </a:r>
            <a:r>
              <a:rPr lang="th-TH" sz="900" dirty="0"/>
              <a:t>ขายสินค้าที่ผลิตได้มีค่ารวมทั้งสิ้นในวันหนึ่งวัน</a:t>
            </a:r>
            <a:r>
              <a:rPr lang="th-TH" sz="900" dirty="0" smtClean="0"/>
              <a:t>ใด                                 เป็น</a:t>
            </a:r>
            <a:r>
              <a:rPr lang="th-TH" sz="900" dirty="0"/>
              <a:t>เงินตั้งแต่ </a:t>
            </a:r>
            <a:r>
              <a:rPr lang="th-TH" sz="900" dirty="0" smtClean="0"/>
              <a:t>๒๐ </a:t>
            </a:r>
            <a:r>
              <a:rPr lang="th-TH" sz="900" dirty="0"/>
              <a:t>บาทขึ้นไป หรือในวันหนึ่งวันใดมีสินค้าที่ผลิตได้มีค่า</a:t>
            </a:r>
            <a:r>
              <a:rPr lang="th-TH" sz="900" dirty="0" smtClean="0"/>
              <a:t>รวม                          ทั้งสิ้น</a:t>
            </a:r>
            <a:r>
              <a:rPr lang="th-TH" sz="900" dirty="0"/>
              <a:t>เป็นเงิน ตั้งแต่ </a:t>
            </a:r>
            <a:r>
              <a:rPr lang="th-TH" sz="900" dirty="0" smtClean="0"/>
              <a:t>๕๐๐ บาท </a:t>
            </a:r>
            <a:r>
              <a:rPr lang="th-TH" sz="900" dirty="0"/>
              <a:t>ขึ้นไป</a:t>
            </a:r>
            <a:endParaRPr lang="en-US" sz="900" dirty="0"/>
          </a:p>
          <a:p>
            <a:pPr algn="thaiDist"/>
            <a:r>
              <a:rPr lang="th-TH" sz="900" dirty="0" smtClean="0"/>
              <a:t>๕. การ</a:t>
            </a:r>
            <a:r>
              <a:rPr lang="th-TH" sz="900" dirty="0"/>
              <a:t>ขนส่งทางทะเล </a:t>
            </a:r>
            <a:r>
              <a:rPr lang="th-TH" sz="900" dirty="0" smtClean="0"/>
              <a:t>การ</a:t>
            </a:r>
            <a:r>
              <a:rPr lang="th-TH" sz="900" dirty="0"/>
              <a:t>ขนส่งโดยรถไฟหรือเรือยนต์ประจำทาง การ</a:t>
            </a:r>
            <a:r>
              <a:rPr lang="th-TH" sz="900" dirty="0" smtClean="0"/>
              <a:t>ขนส่ง                                  โดย</a:t>
            </a:r>
            <a:r>
              <a:rPr lang="th-TH" sz="900" dirty="0"/>
              <a:t>รถไฟ การขนส่งโดยรถราง การขนส่งโดยรถยนต์ประจำทาง การขายทอดตลาด การรับซื้อที่ดิน การให้กู้ยืมเงิน การรับแลกเปลี่ยนหรือซื้อขายเงินตราต่างประเทศ การซื้อหรือขายตั๋วเงิน การธนาคาร การโพยก๊วน การทำโรงรับจำนำ และการทำโรงแรม</a:t>
            </a:r>
            <a:endParaRPr lang="en-US" sz="900" dirty="0"/>
          </a:p>
          <a:p>
            <a:pPr algn="thaiDist"/>
            <a:r>
              <a:rPr lang="th-TH" sz="900" dirty="0" smtClean="0"/>
              <a:t>๖. การ</a:t>
            </a:r>
            <a:r>
              <a:rPr lang="th-TH" sz="900" dirty="0"/>
              <a:t>ขาย หรือให้เช่า แผ่นซีดี แถบบันทึกเสียง </a:t>
            </a:r>
            <a:r>
              <a:rPr lang="th-TH" sz="900" dirty="0" err="1"/>
              <a:t>วีดิ</a:t>
            </a:r>
            <a:r>
              <a:rPr lang="th-TH" sz="900" dirty="0"/>
              <a:t>ทัศน์ แผ่น</a:t>
            </a:r>
            <a:r>
              <a:rPr lang="th-TH" sz="900" dirty="0" err="1"/>
              <a:t>วีดิ</a:t>
            </a:r>
            <a:r>
              <a:rPr lang="th-TH" sz="900" dirty="0"/>
              <a:t>ทัศน์ ดีวีดี </a:t>
            </a:r>
            <a:r>
              <a:rPr lang="th-TH" sz="900" dirty="0" smtClean="0"/>
              <a:t>หรือ         แผ่น</a:t>
            </a:r>
            <a:r>
              <a:rPr lang="th-TH" sz="900" dirty="0" err="1"/>
              <a:t>วีดิ</a:t>
            </a:r>
            <a:r>
              <a:rPr lang="th-TH" sz="900" dirty="0"/>
              <a:t>ทัศน์</a:t>
            </a:r>
            <a:r>
              <a:rPr lang="th-TH" sz="900" dirty="0" err="1"/>
              <a:t>ระบบดิจิทัล</a:t>
            </a:r>
            <a:r>
              <a:rPr lang="th-TH" sz="900" dirty="0"/>
              <a:t>เฉพาะที่เกี่ยวกับการบันเทิง</a:t>
            </a:r>
            <a:endParaRPr lang="en-US" sz="900" dirty="0"/>
          </a:p>
          <a:p>
            <a:pPr algn="thaiDist"/>
            <a:r>
              <a:rPr lang="th-TH" sz="900" dirty="0" smtClean="0"/>
              <a:t>๗. การ</a:t>
            </a:r>
            <a:r>
              <a:rPr lang="th-TH" sz="900" dirty="0"/>
              <a:t>ขาย</a:t>
            </a:r>
            <a:r>
              <a:rPr lang="th-TH" sz="900" dirty="0" err="1"/>
              <a:t>อัญมณี</a:t>
            </a:r>
            <a:r>
              <a:rPr lang="th-TH" sz="900" dirty="0"/>
              <a:t> หรือเครื่องประดับซึ่งประดับด้วย</a:t>
            </a:r>
            <a:r>
              <a:rPr lang="th-TH" sz="900" dirty="0" err="1"/>
              <a:t>อัญมณี</a:t>
            </a:r>
            <a:endParaRPr lang="en-US" sz="900" dirty="0"/>
          </a:p>
          <a:p>
            <a:pPr algn="thaiDist"/>
            <a:r>
              <a:rPr lang="th-TH" sz="900" dirty="0" smtClean="0"/>
              <a:t>๘. การ</a:t>
            </a:r>
            <a:r>
              <a:rPr lang="th-TH" sz="900" dirty="0"/>
              <a:t>ซื้อขายสินค้าหรือบริการโดยวิธีการใช้สื่ออิเล็กทรอนิคส์ผ่านระบบเครือข่ายอินเทอร์เน็ต</a:t>
            </a:r>
            <a:endParaRPr lang="en-US" sz="900" dirty="0"/>
          </a:p>
          <a:p>
            <a:pPr algn="thaiDist"/>
            <a:r>
              <a:rPr lang="th-TH" sz="900" dirty="0" smtClean="0"/>
              <a:t>๙. การ</a:t>
            </a:r>
            <a:r>
              <a:rPr lang="th-TH" sz="900" dirty="0"/>
              <a:t>บริการอินเทอร์เน็ต</a:t>
            </a:r>
            <a:endParaRPr lang="en-US" sz="900" dirty="0"/>
          </a:p>
          <a:p>
            <a:pPr algn="thaiDist"/>
            <a:r>
              <a:rPr lang="th-TH" sz="900" dirty="0" smtClean="0"/>
              <a:t>๑๐. การ</a:t>
            </a:r>
            <a:r>
              <a:rPr lang="th-TH" sz="900" dirty="0"/>
              <a:t>ให้เช่าพื้นที่ของเครื่องคอมพิวเตอร์แม่ข่าย</a:t>
            </a:r>
            <a:endParaRPr lang="en-US" sz="900" dirty="0"/>
          </a:p>
          <a:p>
            <a:pPr algn="thaiDist"/>
            <a:r>
              <a:rPr lang="th-TH" sz="900" dirty="0" smtClean="0"/>
              <a:t>๑๑. การ</a:t>
            </a:r>
            <a:r>
              <a:rPr lang="th-TH" sz="900" dirty="0"/>
              <a:t>บริการเป็นตลาดกลางในการซื้อขายสินค้าหรือบริการโดย</a:t>
            </a:r>
            <a:r>
              <a:rPr lang="th-TH" sz="900" dirty="0" smtClean="0"/>
              <a:t>วิธีการ                            ใช้</a:t>
            </a:r>
            <a:r>
              <a:rPr lang="th-TH" sz="900" dirty="0"/>
              <a:t>สื่ออิเล็กทรอนิกส์ ผ่านระบบเครือข่ายอินเทอร์เน็ต</a:t>
            </a:r>
            <a:endParaRPr lang="en-US" sz="900" dirty="0"/>
          </a:p>
          <a:p>
            <a:pPr algn="thaiDist"/>
            <a:r>
              <a:rPr lang="th-TH" sz="900" dirty="0" smtClean="0"/>
              <a:t>๑๒. การ</a:t>
            </a:r>
            <a:r>
              <a:rPr lang="th-TH" sz="900" dirty="0"/>
              <a:t>ผลิต รับจ้างผลิต แผ่นซีดี แถบบันทึก </a:t>
            </a:r>
            <a:r>
              <a:rPr lang="th-TH" sz="900" dirty="0" err="1"/>
              <a:t>วีดิ</a:t>
            </a:r>
            <a:r>
              <a:rPr lang="th-TH" sz="900" dirty="0"/>
              <a:t>ทัศน์ แผ่น</a:t>
            </a:r>
            <a:r>
              <a:rPr lang="th-TH" sz="900" dirty="0" err="1"/>
              <a:t>วีดิ</a:t>
            </a:r>
            <a:r>
              <a:rPr lang="th-TH" sz="900" dirty="0"/>
              <a:t>ทัศน์ ดีวีดี หรือแผ่น</a:t>
            </a:r>
            <a:r>
              <a:rPr lang="th-TH" sz="900" dirty="0" err="1"/>
              <a:t>วีดิ</a:t>
            </a:r>
            <a:r>
              <a:rPr lang="th-TH" sz="900" dirty="0"/>
              <a:t>ทัศน์</a:t>
            </a:r>
            <a:r>
              <a:rPr lang="th-TH" sz="900" dirty="0" err="1"/>
              <a:t>ระบบดิจิทัล</a:t>
            </a:r>
            <a:r>
              <a:rPr lang="th-TH" sz="900" dirty="0"/>
              <a:t> เฉพาะที่เกี่ยวกับการบันเทิง</a:t>
            </a:r>
            <a:endParaRPr lang="en-US" sz="900" dirty="0"/>
          </a:p>
          <a:p>
            <a:pPr algn="thaiDist"/>
            <a:r>
              <a:rPr lang="th-TH" sz="900" dirty="0" smtClean="0"/>
              <a:t>๑๓. การ</a:t>
            </a:r>
            <a:r>
              <a:rPr lang="th-TH" sz="900" dirty="0"/>
              <a:t>ให้บริการเครื่องคอมพิวเตอร์เพื่อใช้อินเทอร์เน็ต</a:t>
            </a:r>
            <a:endParaRPr lang="en-US" sz="900" dirty="0"/>
          </a:p>
          <a:p>
            <a:pPr algn="thaiDist"/>
            <a:r>
              <a:rPr lang="th-TH" sz="900" dirty="0" smtClean="0"/>
              <a:t>๑๔. การ</a:t>
            </a:r>
            <a:r>
              <a:rPr lang="th-TH" sz="900" dirty="0"/>
              <a:t>ให้บริการฟังเพลง</a:t>
            </a:r>
            <a:r>
              <a:rPr lang="th-TH" sz="900" dirty="0" smtClean="0"/>
              <a:t>และร้องเพลง</a:t>
            </a:r>
            <a:r>
              <a:rPr lang="th-TH" sz="900" dirty="0"/>
              <a:t>โดยคาราโอเกะ</a:t>
            </a:r>
            <a:endParaRPr lang="en-US" sz="900" dirty="0"/>
          </a:p>
          <a:p>
            <a:pPr algn="thaiDist"/>
            <a:r>
              <a:rPr lang="th-TH" sz="900" dirty="0" smtClean="0"/>
              <a:t>๑๕. การ</a:t>
            </a:r>
            <a:r>
              <a:rPr lang="th-TH" sz="900" dirty="0"/>
              <a:t>ให้บริการ</a:t>
            </a:r>
            <a:r>
              <a:rPr lang="th-TH" sz="900" dirty="0" err="1"/>
              <a:t>เครื่องเล่นเกมส์</a:t>
            </a:r>
            <a:endParaRPr lang="en-US" sz="900" dirty="0"/>
          </a:p>
          <a:p>
            <a:pPr algn="thaiDist"/>
            <a:r>
              <a:rPr lang="th-TH" sz="900" dirty="0" smtClean="0"/>
              <a:t>๑๖. การ</a:t>
            </a:r>
            <a:r>
              <a:rPr lang="th-TH" sz="900" dirty="0"/>
              <a:t>ให้บริการตู้เพลง</a:t>
            </a:r>
            <a:endParaRPr lang="en-US" sz="900" dirty="0"/>
          </a:p>
          <a:p>
            <a:pPr algn="thaiDist"/>
            <a:r>
              <a:rPr lang="th-TH" sz="900" dirty="0" smtClean="0"/>
              <a:t>๑๗. โรงงาน</a:t>
            </a:r>
            <a:r>
              <a:rPr lang="th-TH" sz="900" dirty="0"/>
              <a:t>แปรสภาพ แกะสลัก และการทำหัตถกรรมจากงาช้าง การค้าปลีก การค้าส่งงานช้าง และผลิตภัณฑ์จาก</a:t>
            </a:r>
            <a:r>
              <a:rPr lang="th-TH" sz="900" dirty="0" smtClean="0"/>
              <a:t>งาช้าง  ฯลฯ</a:t>
            </a:r>
            <a:endParaRPr lang="en-US" sz="900" dirty="0"/>
          </a:p>
          <a:p>
            <a:pPr algn="thaiDist"/>
            <a:r>
              <a:rPr lang="en-US" sz="900" dirty="0"/>
              <a:t> </a:t>
            </a:r>
          </a:p>
          <a:p>
            <a:pPr algn="thaiDist"/>
            <a:r>
              <a:rPr lang="en-US" sz="900" dirty="0"/>
              <a:t>          </a:t>
            </a:r>
            <a:r>
              <a:rPr lang="th-TH" sz="900" dirty="0"/>
              <a:t>ลำดับที่ </a:t>
            </a:r>
            <a:r>
              <a:rPr lang="th-TH" sz="900" dirty="0" smtClean="0"/>
              <a:t>๑-๕ ได้รับ</a:t>
            </a:r>
            <a:r>
              <a:rPr lang="th-TH" sz="900" dirty="0"/>
              <a:t>การยกเว้นกรณีผู้ประกอบ</a:t>
            </a:r>
            <a:r>
              <a:rPr lang="th-TH" sz="900" dirty="0" err="1"/>
              <a:t>พาณิชย</a:t>
            </a:r>
            <a:r>
              <a:rPr lang="th-TH" sz="900" dirty="0"/>
              <a:t>กิจเป็นห้างหุ้นส่วนจดทะเบียน ห้างหุ้นส่วนจำกัด บริษัทจำกัด หรือบริษัทมหาชนจำกัด</a:t>
            </a:r>
            <a:endParaRPr lang="en-US" sz="900" dirty="0"/>
          </a:p>
          <a:p>
            <a:endParaRPr lang="th-TH" sz="1400" dirty="0" smtClean="0">
              <a:cs typeface="+mj-cs"/>
            </a:endParaRPr>
          </a:p>
        </p:txBody>
      </p:sp>
      <p:sp>
        <p:nvSpPr>
          <p:cNvPr id="33" name="มนมุมสี่เหลี่ยมด้านทแยงมุม 32"/>
          <p:cNvSpPr/>
          <p:nvPr/>
        </p:nvSpPr>
        <p:spPr>
          <a:xfrm>
            <a:off x="6881826" y="445273"/>
            <a:ext cx="2786082" cy="571504"/>
          </a:xfrm>
          <a:prstGeom prst="round2Diag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สี่เหลี่ยมผืนผ้า 33"/>
          <p:cNvSpPr/>
          <p:nvPr/>
        </p:nvSpPr>
        <p:spPr>
          <a:xfrm>
            <a:off x="5738818" y="516711"/>
            <a:ext cx="5100043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+mj-cs"/>
              </a:rPr>
              <a:t>เอกสารที่ใช้ประกอบการจดทะเบียน</a:t>
            </a:r>
            <a:endParaRPr lang="th-TH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KaMon" pitchFamily="2" charset="-34"/>
              <a:cs typeface="+mj-cs"/>
            </a:endParaRPr>
          </a:p>
        </p:txBody>
      </p:sp>
      <p:pic>
        <p:nvPicPr>
          <p:cNvPr id="35" name="รูปภาพ 34" descr="page3.gif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6953264" y="1231091"/>
            <a:ext cx="2786082" cy="50720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มุมมน 14"/>
          <p:cNvSpPr/>
          <p:nvPr/>
        </p:nvSpPr>
        <p:spPr>
          <a:xfrm>
            <a:off x="0" y="0"/>
            <a:ext cx="3143272" cy="651648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6" name="สี่เหลี่ยมมุมมน 15"/>
          <p:cNvSpPr/>
          <p:nvPr/>
        </p:nvSpPr>
        <p:spPr>
          <a:xfrm>
            <a:off x="3381364" y="0"/>
            <a:ext cx="3143272" cy="653211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มุมมน 18"/>
          <p:cNvSpPr/>
          <p:nvPr/>
        </p:nvSpPr>
        <p:spPr>
          <a:xfrm>
            <a:off x="380968" y="445273"/>
            <a:ext cx="2643206" cy="642942"/>
          </a:xfrm>
          <a:prstGeom prst="roundRect">
            <a:avLst>
              <a:gd name="adj" fmla="val 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309530" y="516711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+mj-cs"/>
              </a:rPr>
              <a:t>ประเภทการจดทะเบียนพาณิชย์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KaMon" pitchFamily="2" charset="-34"/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9530" y="1088215"/>
            <a:ext cx="28575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๑.จดทะเบียนพาณิชย์ (ตั้งใหม่)</a:t>
            </a:r>
          </a:p>
          <a:p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๒.จดทะเบียนเปลี่ยนแปลงรายการ</a:t>
            </a:r>
          </a:p>
          <a:p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๓.จดทะเบียนเลิกประกอบ</a:t>
            </a:r>
            <a:r>
              <a:rPr lang="th-TH" sz="1100" dirty="0" err="1" smtClean="0">
                <a:latin typeface="Angsana New" pitchFamily="18" charset="-34"/>
                <a:cs typeface="Angsana New" pitchFamily="18" charset="-34"/>
              </a:rPr>
              <a:t>พาณิชย</a:t>
            </a: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กิจ</a:t>
            </a:r>
          </a:p>
          <a:p>
            <a:pPr algn="thaiDist"/>
            <a:r>
              <a:rPr lang="th-TH" sz="11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          ผู้ประกอบ</a:t>
            </a:r>
            <a:r>
              <a:rPr lang="th-TH" sz="1100" dirty="0" err="1" smtClean="0">
                <a:latin typeface="Angsana New" pitchFamily="18" charset="-34"/>
                <a:cs typeface="Angsana New" pitchFamily="18" charset="-34"/>
              </a:rPr>
              <a:t>พาณิชย</a:t>
            </a: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กิจ ต้องยื่นคำขอจดทะเบียนทั้ง ๓ ประเภท ภายใน ๓๐ วันนับตั้งแต่วันเริ่มประกอบ</a:t>
            </a:r>
            <a:r>
              <a:rPr lang="th-TH" sz="1100" dirty="0" err="1" smtClean="0">
                <a:latin typeface="Angsana New" pitchFamily="18" charset="-34"/>
                <a:cs typeface="Angsana New" pitchFamily="18" charset="-34"/>
              </a:rPr>
              <a:t>พาณิชย</a:t>
            </a: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กิจ เปลี่ยนแปลงรายการหรือยกเลิกประกอบ</a:t>
            </a:r>
            <a:r>
              <a:rPr lang="th-TH" sz="1100" dirty="0" err="1" smtClean="0">
                <a:latin typeface="Angsana New" pitchFamily="18" charset="-34"/>
                <a:cs typeface="Angsana New" pitchFamily="18" charset="-34"/>
              </a:rPr>
              <a:t>พาณิชย</a:t>
            </a: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กิจแล้วแต่กรณี</a:t>
            </a:r>
            <a:endParaRPr lang="th-TH" sz="11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2" name="สี่เหลี่ยมมุมมน 21"/>
          <p:cNvSpPr/>
          <p:nvPr/>
        </p:nvSpPr>
        <p:spPr>
          <a:xfrm>
            <a:off x="380968" y="2231223"/>
            <a:ext cx="2714644" cy="571504"/>
          </a:xfrm>
          <a:prstGeom prst="roundRect">
            <a:avLst>
              <a:gd name="adj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TextBox 22"/>
          <p:cNvSpPr txBox="1"/>
          <p:nvPr/>
        </p:nvSpPr>
        <p:spPr>
          <a:xfrm>
            <a:off x="380968" y="2231223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+mj-cs"/>
              </a:rPr>
              <a:t>หน้าที่ของผู้ประกอบ</a:t>
            </a:r>
            <a:r>
              <a:rPr lang="th-TH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+mj-cs"/>
              </a:rPr>
              <a:t>พาณิชย</a:t>
            </a:r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+mj-cs"/>
              </a:rPr>
              <a:t>กิจ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KaMon" pitchFamily="2" charset="-34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9530" y="2874165"/>
            <a:ext cx="2928958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   ต้องยื่นคำขอจดทะเบียนพาณิชย์ภายใน  ๓๐ วันนับตั้งแต่                                   ประกอบ</a:t>
            </a:r>
            <a:r>
              <a:rPr lang="th-TH" sz="1100" dirty="0" err="1" smtClean="0">
                <a:latin typeface="Angsana New" pitchFamily="18" charset="-34"/>
                <a:cs typeface="Angsana New" pitchFamily="18" charset="-34"/>
              </a:rPr>
              <a:t>พาณิชย</a:t>
            </a: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กิจ หรือเปลี่ยนแปลง หรือวันที่ยกเลิกประกอบ</a:t>
            </a:r>
            <a:r>
              <a:rPr lang="th-TH" sz="1100" dirty="0" err="1" smtClean="0">
                <a:latin typeface="Angsana New" pitchFamily="18" charset="-34"/>
                <a:cs typeface="Angsana New" pitchFamily="18" charset="-34"/>
              </a:rPr>
              <a:t>พาณิชย</a:t>
            </a: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กิจแล้วแต่กรณี</a:t>
            </a:r>
          </a:p>
          <a:p>
            <a:pPr>
              <a:buFont typeface="Arial" pitchFamily="34" charset="0"/>
              <a:buChar char="•"/>
            </a:pP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  ต้องแสดงใบทะเบียนพาณิชย์ไว้ ณ สำนักงานในที่เปิดเผย</a:t>
            </a:r>
          </a:p>
          <a:p>
            <a:pPr algn="thaiDist">
              <a:buFont typeface="Arial" pitchFamily="34" charset="0"/>
              <a:buChar char="•"/>
            </a:pP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  จัดให้มีป้ายไว้หน้าสำนักงานให้เขียนภาษาไทยอ่านง่ายชัดเจนจะมีอักษรต่างประเทศไว้ด้วยก็ได้</a:t>
            </a:r>
          </a:p>
          <a:p>
            <a:pPr>
              <a:buFont typeface="Arial" pitchFamily="34" charset="0"/>
              <a:buChar char="•"/>
            </a:pP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  ต้องยื่นคำขอใบแทนใบทะเบียนพาณิชย์ ภายใน  ๓๐วัน  กรณีสูญหายหรือชำรุด</a:t>
            </a:r>
          </a:p>
          <a:p>
            <a:pPr>
              <a:buFont typeface="Arial" pitchFamily="34" charset="0"/>
              <a:buChar char="•"/>
            </a:pP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  ต้องไปพบนายทะเบียนพาณิชย์หรือหนักงานเจ้าหน้าที่และยินยอมให้ถ้อยคำ</a:t>
            </a:r>
          </a:p>
          <a:p>
            <a:pPr>
              <a:buFont typeface="Arial" pitchFamily="34" charset="0"/>
              <a:buChar char="•"/>
            </a:pPr>
            <a:r>
              <a:rPr lang="th-TH" sz="1100" dirty="0" smtClean="0">
                <a:latin typeface="Angsana New" pitchFamily="18" charset="-34"/>
                <a:cs typeface="Angsana New" pitchFamily="18" charset="-34"/>
              </a:rPr>
              <a:t>  ต้องอำนวยความสะดวกเมื่อมีพนักงานเจ้าหน้าที่ไปตรวจในสำนักงาน</a:t>
            </a:r>
          </a:p>
          <a:p>
            <a:pPr>
              <a:buFont typeface="Arial" pitchFamily="34" charset="0"/>
              <a:buChar char="•"/>
            </a:pPr>
            <a:endParaRPr lang="th-TH" sz="11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Font typeface="Arial" pitchFamily="34" charset="0"/>
              <a:buChar char="•"/>
            </a:pPr>
            <a:endParaRPr lang="th-TH" sz="11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0" name="สี่เหลี่ยมมุมมน 29"/>
          <p:cNvSpPr/>
          <p:nvPr/>
        </p:nvSpPr>
        <p:spPr>
          <a:xfrm>
            <a:off x="380968" y="4802991"/>
            <a:ext cx="2571768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4802991"/>
            <a:ext cx="2905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chemeClr val="bg1"/>
                </a:solidFill>
                <a:latin typeface="DSN KaMon" pitchFamily="2" charset="-34"/>
                <a:cs typeface="DSN KaMon" pitchFamily="2" charset="-34"/>
              </a:rPr>
              <a:t>      </a:t>
            </a:r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KaMon" pitchFamily="2" charset="-34"/>
                <a:cs typeface="+mj-cs"/>
              </a:rPr>
              <a:t>อัตราค่าธรรมเนียม 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KaMon" pitchFamily="2" charset="-34"/>
              <a:cs typeface="+mj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9530" y="5303057"/>
            <a:ext cx="2928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dirty="0" smtClean="0">
                <a:cs typeface="+mj-cs"/>
              </a:rPr>
              <a:t>๑.จดทะเบียนพาณิชย์  (ตั้งใหม่)	          ๕๐   บาท</a:t>
            </a:r>
          </a:p>
          <a:p>
            <a:r>
              <a:rPr lang="th-TH" sz="1100" dirty="0" smtClean="0">
                <a:cs typeface="+mj-cs"/>
              </a:rPr>
              <a:t>๒.จดทะเบียนเปลี่ยนแปลงรายการ  (ครั้งละ)	          ๒๐   บาท</a:t>
            </a:r>
          </a:p>
          <a:p>
            <a:r>
              <a:rPr lang="th-TH" sz="1100" dirty="0" smtClean="0">
                <a:cs typeface="+mj-cs"/>
              </a:rPr>
              <a:t>๓.จดทะเบียนเลิกประกอบ</a:t>
            </a:r>
            <a:r>
              <a:rPr lang="th-TH" sz="1100" dirty="0" err="1" smtClean="0">
                <a:cs typeface="+mj-cs"/>
              </a:rPr>
              <a:t>พาณิชย</a:t>
            </a:r>
            <a:r>
              <a:rPr lang="th-TH" sz="1100" dirty="0" smtClean="0">
                <a:cs typeface="+mj-cs"/>
              </a:rPr>
              <a:t>กิจ	          ๒๐   บาท</a:t>
            </a:r>
          </a:p>
          <a:p>
            <a:r>
              <a:rPr lang="th-TH" sz="1100" dirty="0" smtClean="0">
                <a:cs typeface="+mj-cs"/>
              </a:rPr>
              <a:t>๔ออกใบแทนใบทะเบียนพาณิชย์  (ฉบับละ)	          ๓๐   บาท</a:t>
            </a:r>
          </a:p>
          <a:p>
            <a:r>
              <a:rPr lang="th-TH" sz="1100" dirty="0" smtClean="0">
                <a:cs typeface="+mj-cs"/>
              </a:rPr>
              <a:t>๕.ขอตรวจดูเอกสารเกี่ยวกับทะเบียน  (ครั้งละ)	          ๒๐   บาท</a:t>
            </a:r>
          </a:p>
          <a:p>
            <a:r>
              <a:rPr lang="th-TH" sz="1100" dirty="0" smtClean="0">
                <a:cs typeface="+mj-cs"/>
              </a:rPr>
              <a:t>๖.ขอให้พนักงานเจ้าหน้าที่รับรองเอกสาร  (ฉบับละ)      ๓๐   บาท</a:t>
            </a:r>
            <a:endParaRPr lang="th-TH" sz="1100" dirty="0">
              <a:cs typeface="+mj-cs"/>
            </a:endParaRPr>
          </a:p>
        </p:txBody>
      </p:sp>
      <p:sp>
        <p:nvSpPr>
          <p:cNvPr id="27" name="สี่เหลี่ยมมุมมน 26"/>
          <p:cNvSpPr/>
          <p:nvPr/>
        </p:nvSpPr>
        <p:spPr>
          <a:xfrm>
            <a:off x="3595678" y="373835"/>
            <a:ext cx="2786082" cy="64294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TextBox 27"/>
          <p:cNvSpPr txBox="1"/>
          <p:nvPr/>
        </p:nvSpPr>
        <p:spPr>
          <a:xfrm>
            <a:off x="3595678" y="545229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AdiRek" pitchFamily="2" charset="-34"/>
                <a:cs typeface="+mj-cs"/>
              </a:rPr>
              <a:t>ประโยชน์ของการจดทะเบียนพาณิชย์</a:t>
            </a:r>
            <a:endParaRPr lang="th-T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AdiRek" pitchFamily="2" charset="-34"/>
              <a:cs typeface="+mj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95678" y="1159653"/>
            <a:ext cx="28575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sz="1400" dirty="0" smtClean="0">
                <a:cs typeface="+mj-cs"/>
              </a:rPr>
              <a:t> ทำให้ทราบสถิติ และหลักฐานของผู้ประกอบพาณิชกิจ</a:t>
            </a:r>
          </a:p>
          <a:p>
            <a:pPr>
              <a:buFont typeface="Arial" pitchFamily="34" charset="0"/>
              <a:buChar char="•"/>
            </a:pPr>
            <a:r>
              <a:rPr lang="th-TH" sz="1400" dirty="0" smtClean="0">
                <a:cs typeface="+mj-cs"/>
              </a:rPr>
              <a:t> เพื่อใช้ในการควบคุม หรือส่งเสริมด้านการพาณิชย์และการอุตสาหกรรม รวมทั้งเป็นการส่งเสริมเศรษฐกิจของประเทศให้ก้าวหน้ายิ่งขึ้น</a:t>
            </a:r>
          </a:p>
          <a:p>
            <a:pPr>
              <a:buFont typeface="Arial" pitchFamily="34" charset="0"/>
              <a:buChar char="•"/>
            </a:pPr>
            <a:r>
              <a:rPr lang="th-TH" sz="1400" dirty="0" smtClean="0">
                <a:cs typeface="+mj-cs"/>
              </a:rPr>
              <a:t> ผู้ประกอบ</a:t>
            </a:r>
            <a:r>
              <a:rPr lang="th-TH" sz="1400" dirty="0" err="1" smtClean="0">
                <a:cs typeface="+mj-cs"/>
              </a:rPr>
              <a:t>พาณิชย</a:t>
            </a:r>
            <a:r>
              <a:rPr lang="th-TH" sz="1400" dirty="0" smtClean="0">
                <a:cs typeface="+mj-cs"/>
              </a:rPr>
              <a:t>กิจสามารถใช้เป็นหลักฐานในทางการค้าได้</a:t>
            </a:r>
            <a:endParaRPr lang="th-TH" sz="1400" dirty="0">
              <a:cs typeface="+mj-cs"/>
            </a:endParaRPr>
          </a:p>
        </p:txBody>
      </p:sp>
      <p:sp>
        <p:nvSpPr>
          <p:cNvPr id="31" name="สี่เหลี่ยมมุมมน 30"/>
          <p:cNvSpPr/>
          <p:nvPr/>
        </p:nvSpPr>
        <p:spPr>
          <a:xfrm>
            <a:off x="3595678" y="2588413"/>
            <a:ext cx="2786082" cy="64294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TextBox 31"/>
          <p:cNvSpPr txBox="1"/>
          <p:nvPr/>
        </p:nvSpPr>
        <p:spPr>
          <a:xfrm>
            <a:off x="4095744" y="2659851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AdiRek" pitchFamily="2" charset="-34"/>
                <a:cs typeface="+mj-cs"/>
              </a:rPr>
              <a:t>  บทกำหนดโทษ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AdiRek" pitchFamily="2" charset="-34"/>
              <a:cs typeface="+mj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95678" y="3302793"/>
            <a:ext cx="27860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sz="1400" dirty="0" smtClean="0">
                <a:cs typeface="+mj-cs"/>
              </a:rPr>
              <a:t> </a:t>
            </a:r>
            <a:r>
              <a:rPr lang="th-TH" sz="1400" u="sng" dirty="0" smtClean="0">
                <a:cs typeface="+mj-cs"/>
              </a:rPr>
              <a:t>ไม่ยื่นคำขอจดทะเบียนภายใน ๓๐ วัน</a:t>
            </a:r>
          </a:p>
          <a:p>
            <a:pPr>
              <a:buFont typeface="Arial" pitchFamily="34" charset="0"/>
              <a:buChar char="•"/>
            </a:pPr>
            <a:r>
              <a:rPr lang="th-TH" sz="1400" u="sng" dirty="0" smtClean="0">
                <a:cs typeface="+mj-cs"/>
              </a:rPr>
              <a:t> </a:t>
            </a:r>
            <a:r>
              <a:rPr lang="th-TH" sz="1400" dirty="0" smtClean="0">
                <a:cs typeface="+mj-cs"/>
              </a:rPr>
              <a:t>แสดงรายการเท็จ</a:t>
            </a:r>
          </a:p>
          <a:p>
            <a:pPr>
              <a:buFont typeface="Arial" pitchFamily="34" charset="0"/>
              <a:buChar char="•"/>
            </a:pPr>
            <a:r>
              <a:rPr lang="th-TH" sz="1400" dirty="0" smtClean="0">
                <a:cs typeface="+mj-cs"/>
              </a:rPr>
              <a:t> ไม่ไปพบนายทะเบียนหรือพนักงานเจ้าหน้าที่</a:t>
            </a:r>
          </a:p>
          <a:p>
            <a:pPr>
              <a:buFont typeface="Arial" pitchFamily="34" charset="0"/>
              <a:buChar char="•"/>
            </a:pPr>
            <a:r>
              <a:rPr lang="th-TH" sz="1400" dirty="0" smtClean="0">
                <a:cs typeface="+mj-cs"/>
              </a:rPr>
              <a:t>  ไม่อำนวยความสะดวกแก่นายทะเบียนหรือ                    พนักงานเจ้าหน้าที่</a:t>
            </a:r>
            <a:endParaRPr lang="th-TH" sz="1400" dirty="0">
              <a:cs typeface="+mj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95678" y="4445801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u="sng" dirty="0" smtClean="0">
                <a:cs typeface="+mj-cs"/>
              </a:rPr>
              <a:t>ต้องระวางโทษ  </a:t>
            </a:r>
            <a:r>
              <a:rPr lang="th-TH" sz="1400" dirty="0" smtClean="0">
                <a:cs typeface="+mj-cs"/>
              </a:rPr>
              <a:t>ปรับไม่เกิน  </a:t>
            </a:r>
            <a:r>
              <a:rPr lang="th-TH" sz="1400" b="1" dirty="0" smtClean="0">
                <a:cs typeface="+mj-cs"/>
              </a:rPr>
              <a:t>๒,๐๐๐ </a:t>
            </a:r>
            <a:r>
              <a:rPr lang="th-TH" sz="1400" dirty="0" smtClean="0">
                <a:cs typeface="+mj-cs"/>
              </a:rPr>
              <a:t> บาท  และปรับอีก               ไม่เกิน </a:t>
            </a:r>
            <a:r>
              <a:rPr lang="th-TH" sz="1400" b="1" dirty="0" smtClean="0">
                <a:cs typeface="+mj-cs"/>
              </a:rPr>
              <a:t> ๑๐๐  </a:t>
            </a:r>
            <a:r>
              <a:rPr lang="th-TH" sz="1400" dirty="0" smtClean="0">
                <a:cs typeface="+mj-cs"/>
              </a:rPr>
              <a:t>บาท  จนกว่าจะได้ปฏิบัติตามกฎหมาย</a:t>
            </a:r>
            <a:endParaRPr lang="th-TH" sz="1400" dirty="0">
              <a:cs typeface="+mj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95678" y="4945867"/>
            <a:ext cx="27860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sz="1400" dirty="0" smtClean="0">
                <a:cs typeface="+mj-cs"/>
              </a:rPr>
              <a:t> ไม่ยื่นคำขอใบแทนใบทะเบียนพาณิชย์</a:t>
            </a:r>
          </a:p>
          <a:p>
            <a:pPr>
              <a:buFont typeface="Arial" pitchFamily="34" charset="0"/>
              <a:buChar char="•"/>
            </a:pPr>
            <a:r>
              <a:rPr lang="th-TH" sz="1400" dirty="0" smtClean="0">
                <a:cs typeface="+mj-cs"/>
              </a:rPr>
              <a:t> ไม่แสดงใบทะเบียนพาณิชย์ไว้ในที่เปิดเผย</a:t>
            </a:r>
          </a:p>
          <a:p>
            <a:pPr>
              <a:buFont typeface="Arial" pitchFamily="34" charset="0"/>
              <a:buChar char="•"/>
            </a:pPr>
            <a:r>
              <a:rPr lang="th-TH" sz="1400" dirty="0" smtClean="0">
                <a:cs typeface="+mj-cs"/>
              </a:rPr>
              <a:t> </a:t>
            </a:r>
            <a:r>
              <a:rPr lang="th-TH" sz="1400" u="sng" dirty="0" smtClean="0">
                <a:cs typeface="+mj-cs"/>
              </a:rPr>
              <a:t>ไม่จัดให้มีป้ายชื่อไว้ที่หน้าสำนักงานใหญ่หรือสาขา</a:t>
            </a:r>
            <a:endParaRPr lang="th-TH" sz="1400" u="sng" dirty="0">
              <a:cs typeface="+mj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95678" y="5731685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u="sng" dirty="0" smtClean="0">
                <a:cs typeface="+mj-cs"/>
              </a:rPr>
              <a:t>ต้องระวางโทษ </a:t>
            </a:r>
            <a:r>
              <a:rPr lang="th-TH" sz="1400" dirty="0" smtClean="0">
                <a:cs typeface="+mj-cs"/>
              </a:rPr>
              <a:t>ปรับไม่เกิน ๒๐๐ บาทและปรับอีกไม่เกินวันละ ๒๐ บาท จนกว่าจะได้ ปฏิบัติตากฎหมาย</a:t>
            </a:r>
            <a:endParaRPr lang="th-TH" sz="1400" dirty="0">
              <a:cs typeface="+mj-cs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60315" y="98103"/>
            <a:ext cx="1518646" cy="141126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39" name="TextBox 38"/>
          <p:cNvSpPr txBox="1"/>
          <p:nvPr/>
        </p:nvSpPr>
        <p:spPr>
          <a:xfrm>
            <a:off x="6691290" y="1503713"/>
            <a:ext cx="321471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n>
                  <a:solidFill>
                    <a:srgbClr val="00B05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เทศบาลตำบลหัวปลวก</a:t>
            </a:r>
            <a:endParaRPr lang="th-TH" sz="2400" b="1" dirty="0">
              <a:ln>
                <a:solidFill>
                  <a:srgbClr val="00B05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" name="สี่เหลี่ยมผืนผ้า 43"/>
          <p:cNvSpPr/>
          <p:nvPr/>
        </p:nvSpPr>
        <p:spPr>
          <a:xfrm>
            <a:off x="6576564" y="2516975"/>
            <a:ext cx="3286148" cy="55399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Devanagari" pitchFamily="18" charset="0"/>
                <a:ea typeface="Arial Unicode MS" pitchFamily="34" charset="-128"/>
                <a:cs typeface="+mj-cs"/>
              </a:rPr>
              <a:t>การจดทะเบียนพาณิชย์</a:t>
            </a:r>
            <a:endParaRPr lang="th-TH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+mj-cs"/>
            </a:endParaRPr>
          </a:p>
        </p:txBody>
      </p:sp>
      <p:sp>
        <p:nvSpPr>
          <p:cNvPr id="45" name="สี่เหลี่ยมผืนผ้า 44"/>
          <p:cNvSpPr/>
          <p:nvPr/>
        </p:nvSpPr>
        <p:spPr>
          <a:xfrm>
            <a:off x="6881826" y="1965378"/>
            <a:ext cx="28055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  <a:cs typeface="+mj-cs"/>
              </a:rPr>
              <a:t>  เอกสารเผยแพร่ความรู้เกี่ยวกับ</a:t>
            </a:r>
            <a:endParaRPr lang="th-TH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+mj-cs"/>
            </a:endParaRPr>
          </a:p>
        </p:txBody>
      </p:sp>
      <p:sp>
        <p:nvSpPr>
          <p:cNvPr id="47" name="สี่เหลี่ยมผืนผ้า 46"/>
          <p:cNvSpPr/>
          <p:nvPr/>
        </p:nvSpPr>
        <p:spPr>
          <a:xfrm>
            <a:off x="6596074" y="3183071"/>
            <a:ext cx="330992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1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j-cs"/>
              </a:rPr>
              <a:t>ตามพระราชบัญญัติทะเบียนพาณิชย์  พ.ศ.  ๒๔๙๙</a:t>
            </a:r>
            <a:endParaRPr lang="th-TH" sz="1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+mj-cs"/>
            </a:endParaRPr>
          </a:p>
        </p:txBody>
      </p:sp>
      <p:pic>
        <p:nvPicPr>
          <p:cNvPr id="49" name="รูปภาพ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607" y="3936991"/>
            <a:ext cx="2214860" cy="1674022"/>
          </a:xfrm>
          <a:prstGeom prst="rect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</p:pic>
      <p:sp>
        <p:nvSpPr>
          <p:cNvPr id="51" name="สี่เหลี่ยมผืนผ้า 50"/>
          <p:cNvSpPr/>
          <p:nvPr/>
        </p:nvSpPr>
        <p:spPr>
          <a:xfrm>
            <a:off x="6772526" y="5857055"/>
            <a:ext cx="30241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1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 ติดต่อสอบถามข้อมูลได้ที่</a:t>
            </a:r>
          </a:p>
          <a:p>
            <a:pPr algn="ctr"/>
            <a:r>
              <a:rPr lang="th-TH" sz="1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เทศบาลตำบลหัวปลวก   </a:t>
            </a:r>
            <a:r>
              <a:rPr lang="th-TH" sz="1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โทร. ๐  ๓๖67  </a:t>
            </a:r>
            <a:r>
              <a:rPr lang="en-US" sz="1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09</a:t>
            </a:r>
            <a:r>
              <a:rPr lang="th-TH" sz="1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07</a:t>
            </a:r>
            <a:endParaRPr lang="th-TH" sz="1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5" name="สี่เหลี่ยมผืนผ้า 34"/>
          <p:cNvSpPr/>
          <p:nvPr/>
        </p:nvSpPr>
        <p:spPr>
          <a:xfrm>
            <a:off x="2773557" y="2984004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th-TH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999</Words>
  <Application>Microsoft Office PowerPoint</Application>
  <PresentationFormat>กำหนดเอง</PresentationFormat>
  <Paragraphs>72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FX-6350</dc:creator>
  <cp:lastModifiedBy>NUI2019</cp:lastModifiedBy>
  <cp:revision>24</cp:revision>
  <cp:lastPrinted>2021-01-27T04:49:23Z</cp:lastPrinted>
  <dcterms:created xsi:type="dcterms:W3CDTF">2018-05-24T04:20:36Z</dcterms:created>
  <dcterms:modified xsi:type="dcterms:W3CDTF">2021-04-20T07:02:20Z</dcterms:modified>
</cp:coreProperties>
</file>